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7CF99-CB9C-4710-B152-3E28CFB9229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F4ED8-25C4-4520-BD70-E88845B62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4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879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746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9575" y="698500"/>
            <a:ext cx="6189663" cy="3482975"/>
          </a:xfrm>
          <a:prstGeom prst="rect">
            <a:avLst/>
          </a:prstGeom>
          <a:solidFill>
            <a:srgbClr val="FFFFFF"/>
          </a:solidFill>
          <a:ln w="12700" cap="flat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9" y="4416425"/>
            <a:ext cx="5140325" cy="41830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740" tIns="45869" rIns="91740" bIns="45869"/>
          <a:lstStyle/>
          <a:p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44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0525" y="685800"/>
            <a:ext cx="6229350" cy="3505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9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9" y="4419601"/>
            <a:ext cx="5140325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172" tIns="46587" rIns="93172" bIns="46587"/>
          <a:lstStyle/>
          <a:p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00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0525" y="685800"/>
            <a:ext cx="6229350" cy="3505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9" y="4419601"/>
            <a:ext cx="5140325" cy="419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3172" tIns="46587" rIns="93172" bIns="46587"/>
          <a:lstStyle/>
          <a:p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55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Comfort Kits for Everyone!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Tim Culbert, MD</a:t>
            </a:r>
          </a:p>
          <a:p>
            <a:r>
              <a:rPr lang="en-US" dirty="0"/>
              <a:t>Karen Olness, MD</a:t>
            </a:r>
          </a:p>
        </p:txBody>
      </p:sp>
    </p:spTree>
    <p:extLst>
      <p:ext uri="{BB962C8B-B14F-4D97-AF65-F5344CB8AC3E}">
        <p14:creationId xmlns:p14="http://schemas.microsoft.com/office/powerpoint/2010/main" val="628831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6611" name="Picture 3" descr="C:\Documents and Settings\CULB8775\Desktop\3-book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26" y="457200"/>
            <a:ext cx="869156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808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7635" name="Picture 3" descr="C:\Documents and Settings\CULB8775\Desktop\box-interio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7239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0034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0" y="900113"/>
            <a:ext cx="8637588" cy="406400"/>
          </a:xfrm>
        </p:spPr>
        <p:txBody>
          <a:bodyPr>
            <a:normAutofit fontScale="90000"/>
          </a:bodyPr>
          <a:lstStyle/>
          <a:p>
            <a:r>
              <a:rPr lang="en-US"/>
              <a:t>Pilot Study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885" y="1510725"/>
            <a:ext cx="6795999" cy="43423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132 kits out, 63 to kids, 56 parent responses (89% response rate)</a:t>
            </a:r>
          </a:p>
          <a:p>
            <a:pPr>
              <a:lnSpc>
                <a:spcPct val="90000"/>
              </a:lnSpc>
            </a:pPr>
            <a:r>
              <a:rPr lang="en-US" dirty="0"/>
              <a:t>Inpatient and Outpatient</a:t>
            </a:r>
          </a:p>
          <a:p>
            <a:pPr>
              <a:lnSpc>
                <a:spcPct val="90000"/>
              </a:lnSpc>
            </a:pPr>
            <a:r>
              <a:rPr lang="en-US" dirty="0"/>
              <a:t>Mailed for day surgery kids 2 weeks prior to procedure</a:t>
            </a:r>
          </a:p>
          <a:p>
            <a:pPr>
              <a:lnSpc>
                <a:spcPct val="90000"/>
              </a:lnSpc>
            </a:pPr>
            <a:r>
              <a:rPr lang="en-US" dirty="0"/>
              <a:t>Brief telephone survey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4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41500" y="900113"/>
            <a:ext cx="8637588" cy="406400"/>
          </a:xfrm>
        </p:spPr>
        <p:txBody>
          <a:bodyPr>
            <a:normAutofit fontScale="90000"/>
          </a:bodyPr>
          <a:lstStyle/>
          <a:p>
            <a:r>
              <a:rPr lang="en-US"/>
              <a:t>Day Surgery</a:t>
            </a:r>
          </a:p>
        </p:txBody>
      </p:sp>
      <p:sp>
        <p:nvSpPr>
          <p:cNvPr id="2099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Tonsillectomy</a:t>
            </a:r>
          </a:p>
          <a:p>
            <a:r>
              <a:rPr lang="en-US"/>
              <a:t>Adenoidectomy</a:t>
            </a:r>
          </a:p>
          <a:p>
            <a:r>
              <a:rPr lang="en-US"/>
              <a:t>Hernia Repair</a:t>
            </a:r>
          </a:p>
          <a:p>
            <a:r>
              <a:rPr lang="en-US"/>
              <a:t>Orchiopexy</a:t>
            </a:r>
          </a:p>
        </p:txBody>
      </p:sp>
    </p:spTree>
    <p:extLst>
      <p:ext uri="{BB962C8B-B14F-4D97-AF65-F5344CB8AC3E}">
        <p14:creationId xmlns:p14="http://schemas.microsoft.com/office/powerpoint/2010/main" val="47906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Study Preliminary Results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39652" y="2514600"/>
            <a:ext cx="6096000" cy="3910205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CCFFCC"/>
                </a:solidFill>
              </a:rPr>
              <a:t>How Helpful was the Kit in Helping you/your child cope with pain and distress?</a:t>
            </a:r>
          </a:p>
          <a:p>
            <a:pPr lvl="1"/>
            <a:r>
              <a:rPr lang="en-US" sz="2400" dirty="0">
                <a:solidFill>
                  <a:schemeClr val="accent2">
                    <a:lumMod val="25000"/>
                    <a:lumOff val="75000"/>
                  </a:schemeClr>
                </a:solidFill>
              </a:rPr>
              <a:t>Parents: n=56</a:t>
            </a:r>
          </a:p>
          <a:p>
            <a:pPr lvl="2"/>
            <a:r>
              <a:rPr lang="en-US" sz="2000" dirty="0"/>
              <a:t>Very Helpful: 31%</a:t>
            </a:r>
          </a:p>
          <a:p>
            <a:pPr lvl="2"/>
            <a:r>
              <a:rPr lang="en-US" sz="2000" dirty="0"/>
              <a:t>Somewhat Helpful: 59%</a:t>
            </a:r>
          </a:p>
          <a:p>
            <a:pPr lvl="2"/>
            <a:r>
              <a:rPr lang="en-US" sz="2000" dirty="0"/>
              <a:t>Not at all: 5%</a:t>
            </a:r>
          </a:p>
        </p:txBody>
      </p:sp>
    </p:spTree>
    <p:extLst>
      <p:ext uri="{BB962C8B-B14F-4D97-AF65-F5344CB8AC3E}">
        <p14:creationId xmlns:p14="http://schemas.microsoft.com/office/powerpoint/2010/main" val="418489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Pilot Study Preliminary Results II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3968" y="2264272"/>
            <a:ext cx="6096000" cy="3657599"/>
          </a:xfrm>
        </p:spPr>
        <p:txBody>
          <a:bodyPr/>
          <a:lstStyle/>
          <a:p>
            <a:r>
              <a:rPr lang="en-US" dirty="0">
                <a:solidFill>
                  <a:srgbClr val="CCFFCC"/>
                </a:solidFill>
              </a:rPr>
              <a:t>Would you Recommend this Kit to Another Family?</a:t>
            </a:r>
          </a:p>
          <a:p>
            <a:pPr lvl="1"/>
            <a:r>
              <a:rPr lang="en-US" dirty="0">
                <a:solidFill>
                  <a:schemeClr val="accent2">
                    <a:lumMod val="25000"/>
                    <a:lumOff val="75000"/>
                  </a:schemeClr>
                </a:solidFill>
              </a:rPr>
              <a:t>Parents:</a:t>
            </a:r>
          </a:p>
          <a:p>
            <a:pPr lvl="2"/>
            <a:r>
              <a:rPr lang="en-US" dirty="0">
                <a:solidFill>
                  <a:schemeClr val="accent2">
                    <a:lumMod val="25000"/>
                    <a:lumOff val="75000"/>
                  </a:schemeClr>
                </a:solidFill>
              </a:rPr>
              <a:t>Yes: 89%</a:t>
            </a:r>
          </a:p>
        </p:txBody>
      </p:sp>
    </p:spTree>
    <p:extLst>
      <p:ext uri="{BB962C8B-B14F-4D97-AF65-F5344CB8AC3E}">
        <p14:creationId xmlns:p14="http://schemas.microsoft.com/office/powerpoint/2010/main" val="1656462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269" y="0"/>
            <a:ext cx="3515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4233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1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18868"/>
          </a:xfrm>
        </p:spPr>
        <p:txBody>
          <a:bodyPr/>
          <a:lstStyle/>
          <a:p>
            <a:pPr algn="ctr"/>
            <a:r>
              <a:rPr lang="en-US" dirty="0"/>
              <a:t>Phase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7200" dirty="0"/>
              <a:t>Discuss responsibilities of partnership and financial commitment and payout</a:t>
            </a:r>
          </a:p>
          <a:p>
            <a:endParaRPr lang="en-US" sz="7200" dirty="0"/>
          </a:p>
          <a:p>
            <a:r>
              <a:rPr lang="en-US" sz="7200" dirty="0"/>
              <a:t>Redesign logo and brand standards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Determine if website, landing page, etc. is necessary at this phase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Create “Sell Sheet" to access grant funding </a:t>
            </a:r>
          </a:p>
          <a:p>
            <a:endParaRPr lang="en-US" sz="7200" dirty="0"/>
          </a:p>
          <a:p>
            <a:r>
              <a:rPr lang="en-US" sz="7200" dirty="0"/>
              <a:t>Design a smaller, most cost-efficient version of Comfort Kits for humanitarian aid</a:t>
            </a:r>
          </a:p>
          <a:p>
            <a:endParaRPr lang="en-US" sz="7200" dirty="0"/>
          </a:p>
          <a:p>
            <a:r>
              <a:rPr lang="en-US" sz="7200" dirty="0"/>
              <a:t>obtain grant money to begin production of kits – (already in process?)  Brainstorm on this if not. Discuss product design, items that go inside, distribution methods, etc.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br>
              <a:rPr lang="en-US" sz="7200" dirty="0"/>
            </a:br>
            <a:endParaRPr lang="en-US" sz="7200" dirty="0"/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3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29091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828800" y="152400"/>
          <a:ext cx="8534400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4" imgW="5041900" imgH="3898900" progId="AcroExch.Document.7">
                  <p:embed/>
                </p:oleObj>
              </mc:Choice>
              <mc:Fallback>
                <p:oleObj name="Acrobat Document" r:id="rId4" imgW="5041900" imgH="38989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2400"/>
                        <a:ext cx="8534400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94806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587" y="232912"/>
            <a:ext cx="9905998" cy="888521"/>
          </a:xfrm>
        </p:spPr>
        <p:txBody>
          <a:bodyPr/>
          <a:lstStyle/>
          <a:p>
            <a:pPr algn="ctr"/>
            <a:r>
              <a:rPr lang="en-US" dirty="0"/>
              <a:t>Mini Comfort Kit Contents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959" y="1121433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/>
              <a:t>Contents may vary depend</a:t>
            </a:r>
            <a:r>
              <a:rPr lang="en-US" b="1" dirty="0"/>
              <a:t>in</a:t>
            </a:r>
            <a:r>
              <a:rPr lang="en-US" dirty="0"/>
              <a:t>g on supply and availability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Crayons</a:t>
            </a:r>
          </a:p>
          <a:p>
            <a:pPr algn="ctr"/>
            <a:r>
              <a:rPr lang="en-US" dirty="0"/>
              <a:t>Notebook</a:t>
            </a:r>
          </a:p>
          <a:p>
            <a:pPr algn="ctr"/>
            <a:r>
              <a:rPr lang="en-US" dirty="0"/>
              <a:t>Symptom Management Ruler</a:t>
            </a:r>
          </a:p>
          <a:p>
            <a:pPr algn="ctr"/>
            <a:r>
              <a:rPr lang="en-US" dirty="0"/>
              <a:t>Comfort Kit Skill Cards</a:t>
            </a:r>
          </a:p>
          <a:p>
            <a:pPr algn="ctr"/>
            <a:r>
              <a:rPr lang="en-US" dirty="0"/>
              <a:t>Toy (donation - Toys for God’s Kids)</a:t>
            </a:r>
          </a:p>
          <a:p>
            <a:pPr algn="ctr"/>
            <a:r>
              <a:rPr lang="en-US" dirty="0"/>
              <a:t>Packaged in small package (possible reusable item)</a:t>
            </a:r>
          </a:p>
          <a:p>
            <a:pPr algn="ctr"/>
            <a:r>
              <a:rPr lang="en-US" dirty="0"/>
              <a:t>Other items as developed</a:t>
            </a:r>
          </a:p>
          <a:p>
            <a:pPr algn="ctr"/>
            <a:r>
              <a:rPr lang="en-US" dirty="0"/>
              <a:t>Aromatherapy?</a:t>
            </a:r>
          </a:p>
          <a:p>
            <a:pPr algn="ctr"/>
            <a:r>
              <a:rPr lang="en-US" dirty="0"/>
              <a:t>Acupressure tool</a:t>
            </a:r>
          </a:p>
          <a:p>
            <a:pPr algn="ctr"/>
            <a:r>
              <a:rPr lang="en-US" dirty="0"/>
              <a:t>Instructions sets for kids and parents and </a:t>
            </a:r>
            <a:r>
              <a:rPr lang="en-US" dirty="0" err="1"/>
              <a:t>healthCare</a:t>
            </a:r>
            <a:r>
              <a:rPr lang="en-US" dirty="0"/>
              <a:t> Staff</a:t>
            </a:r>
          </a:p>
        </p:txBody>
      </p:sp>
    </p:spTree>
    <p:extLst>
      <p:ext uri="{BB962C8B-B14F-4D97-AF65-F5344CB8AC3E}">
        <p14:creationId xmlns:p14="http://schemas.microsoft.com/office/powerpoint/2010/main" val="2677200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2861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Phase II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8121" y="1736785"/>
            <a:ext cx="8229600" cy="4293079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/>
              <a:t>Design Comfort Kit and specifications </a:t>
            </a:r>
          </a:p>
          <a:p>
            <a:endParaRPr lang="en-US" sz="3200" dirty="0"/>
          </a:p>
          <a:p>
            <a:r>
              <a:rPr lang="en-US" sz="3200" dirty="0"/>
              <a:t>Develop case study and "sell sheet" for an updated Comfort Kit</a:t>
            </a:r>
          </a:p>
          <a:p>
            <a:endParaRPr lang="en-US" sz="3200" dirty="0"/>
          </a:p>
          <a:p>
            <a:r>
              <a:rPr lang="en-US" sz="3200" dirty="0"/>
              <a:t>Brainstorm to determine which associations to connect with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Production of 3,000 to 5,000 kits (total quantity will depend on funding and/or presale)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Distributed to clinics and other markets as determined</a:t>
            </a:r>
          </a:p>
          <a:p>
            <a:endParaRPr lang="en-US" sz="3400" dirty="0"/>
          </a:p>
          <a:p>
            <a:pPr marL="0" indent="0">
              <a:buNone/>
            </a:pPr>
            <a:r>
              <a:rPr lang="en-US" sz="4500" dirty="0"/>
              <a:t>	</a:t>
            </a:r>
          </a:p>
          <a:p>
            <a:pPr lvl="4"/>
            <a:endParaRPr lang="en-US" sz="5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357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949" y="319176"/>
            <a:ext cx="9905998" cy="1212011"/>
          </a:xfrm>
        </p:spPr>
        <p:txBody>
          <a:bodyPr/>
          <a:lstStyle/>
          <a:p>
            <a:pPr algn="ctr"/>
            <a:r>
              <a:rPr lang="en-US" dirty="0"/>
              <a:t>Comfort Kit Contents Other Options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89184"/>
            <a:ext cx="8229600" cy="466401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Contents may vary depending on supply and availability</a:t>
            </a:r>
          </a:p>
          <a:p>
            <a:pPr marL="0" indent="0" algn="ctr">
              <a:buNone/>
            </a:pPr>
            <a:endParaRPr lang="en-US" dirty="0"/>
          </a:p>
          <a:p>
            <a:pPr algn="ctr"/>
            <a:r>
              <a:rPr lang="en-US" dirty="0"/>
              <a:t>Comfort Kit Voice Tracks</a:t>
            </a:r>
          </a:p>
          <a:p>
            <a:pPr algn="ctr"/>
            <a:r>
              <a:rPr lang="en-US" dirty="0"/>
              <a:t>Small stuffed animal </a:t>
            </a:r>
          </a:p>
          <a:p>
            <a:pPr algn="ctr"/>
            <a:r>
              <a:rPr lang="en-US" dirty="0"/>
              <a:t>Symptom Management Ruler</a:t>
            </a:r>
          </a:p>
          <a:p>
            <a:pPr algn="ctr"/>
            <a:r>
              <a:rPr lang="en-US" dirty="0"/>
              <a:t>Sea Band</a:t>
            </a:r>
          </a:p>
          <a:p>
            <a:pPr algn="ctr"/>
            <a:r>
              <a:rPr lang="en-US" dirty="0"/>
              <a:t>Comfort Kit Skills Card</a:t>
            </a:r>
          </a:p>
          <a:p>
            <a:pPr algn="ctr"/>
            <a:r>
              <a:rPr lang="en-US" dirty="0"/>
              <a:t>Aromatherapy Oils</a:t>
            </a:r>
          </a:p>
          <a:p>
            <a:pPr algn="ctr"/>
            <a:r>
              <a:rPr lang="en-US" dirty="0"/>
              <a:t>Acupuncture pen</a:t>
            </a:r>
          </a:p>
          <a:p>
            <a:pPr algn="ctr"/>
            <a:r>
              <a:rPr lang="en-US" dirty="0"/>
              <a:t>Mini fan</a:t>
            </a:r>
          </a:p>
          <a:p>
            <a:pPr algn="ctr"/>
            <a:r>
              <a:rPr lang="en-US" dirty="0"/>
              <a:t>Workbook</a:t>
            </a:r>
          </a:p>
          <a:p>
            <a:pPr algn="ctr"/>
            <a:r>
              <a:rPr lang="en-US" dirty="0"/>
              <a:t>Pedometer</a:t>
            </a:r>
          </a:p>
          <a:p>
            <a:pPr algn="ctr"/>
            <a:r>
              <a:rPr lang="en-US" dirty="0"/>
              <a:t>Other items as developed or refined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70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Phase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261557"/>
            <a:ext cx="9905998" cy="332836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Brainstorm direction – sales distribution, bring to market, etc.</a:t>
            </a:r>
          </a:p>
          <a:p>
            <a:endParaRPr lang="en-US" dirty="0"/>
          </a:p>
          <a:p>
            <a:r>
              <a:rPr lang="en-US" dirty="0"/>
              <a:t>Identify other products to be included</a:t>
            </a:r>
          </a:p>
          <a:p>
            <a:endParaRPr lang="en-US" dirty="0"/>
          </a:p>
          <a:p>
            <a:r>
              <a:rPr lang="en-US" dirty="0"/>
              <a:t>Establish website, web store and landing page</a:t>
            </a:r>
          </a:p>
          <a:p>
            <a:endParaRPr lang="en-US" dirty="0"/>
          </a:p>
          <a:p>
            <a:r>
              <a:rPr lang="en-US" dirty="0"/>
              <a:t>Photograph existing products (Comfort Kit and book set) and get them online</a:t>
            </a:r>
            <a:br>
              <a:rPr lang="en-US" dirty="0"/>
            </a:br>
            <a:endParaRPr lang="en-US" dirty="0"/>
          </a:p>
          <a:p>
            <a:r>
              <a:rPr lang="en-US" dirty="0"/>
              <a:t>Sell sheets to distribution points like hospital association groups, therapy clinics and retail to support margin to create and donate the free kits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954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30115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1828800" y="304800"/>
          <a:ext cx="8534400" cy="640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Acrobat Document" r:id="rId4" imgW="5041900" imgH="3898900" progId="AcroExch.Document.7">
                  <p:embed/>
                </p:oleObj>
              </mc:Choice>
              <mc:Fallback>
                <p:oleObj name="Acrobat Document" r:id="rId4" imgW="5041900" imgH="389890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04800"/>
                        <a:ext cx="8534400" cy="640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1836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Mapping: </a:t>
            </a:r>
            <a:br>
              <a:rPr lang="en-US" dirty="0"/>
            </a:br>
            <a:r>
              <a:rPr lang="en-US" dirty="0"/>
              <a:t>Symptoms X Therapies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Pain</a:t>
            </a:r>
          </a:p>
          <a:p>
            <a:pPr lvl="1"/>
            <a:r>
              <a:rPr lang="en-US" dirty="0"/>
              <a:t>Imagery, breathing</a:t>
            </a:r>
          </a:p>
          <a:p>
            <a:pPr lvl="1"/>
            <a:r>
              <a:rPr lang="en-US" dirty="0"/>
              <a:t>HRV biofeedback</a:t>
            </a:r>
          </a:p>
          <a:p>
            <a:pPr lvl="1"/>
            <a:r>
              <a:rPr lang="en-US" dirty="0"/>
              <a:t>Acupressure</a:t>
            </a:r>
          </a:p>
          <a:p>
            <a:pPr lvl="1"/>
            <a:r>
              <a:rPr lang="en-US" dirty="0"/>
              <a:t>[energy, massage, music </a:t>
            </a:r>
            <a:r>
              <a:rPr lang="en-US" dirty="0" err="1"/>
              <a:t>rx</a:t>
            </a:r>
            <a:r>
              <a:rPr lang="en-US" dirty="0"/>
              <a:t>]</a:t>
            </a:r>
          </a:p>
          <a:p>
            <a:r>
              <a:rPr lang="en-US" dirty="0"/>
              <a:t>Anxiety &amp; Insomnia</a:t>
            </a:r>
          </a:p>
          <a:p>
            <a:pPr lvl="1"/>
            <a:r>
              <a:rPr lang="en-US" dirty="0"/>
              <a:t>PMR, breathing, biofeedback</a:t>
            </a:r>
          </a:p>
          <a:p>
            <a:pPr lvl="1"/>
            <a:r>
              <a:rPr lang="en-US" dirty="0"/>
              <a:t>Aromatherapy (lavender, sweet orange)</a:t>
            </a:r>
          </a:p>
          <a:p>
            <a:pPr lvl="1"/>
            <a:r>
              <a:rPr lang="en-US" dirty="0"/>
              <a:t>[energy, massage, music and art </a:t>
            </a:r>
            <a:r>
              <a:rPr lang="en-US" dirty="0" err="1"/>
              <a:t>rx</a:t>
            </a:r>
            <a:r>
              <a:rPr lang="en-US" dirty="0"/>
              <a:t>]</a:t>
            </a:r>
          </a:p>
          <a:p>
            <a:r>
              <a:rPr lang="en-US" dirty="0"/>
              <a:t>Nausea</a:t>
            </a:r>
          </a:p>
          <a:p>
            <a:pPr lvl="1"/>
            <a:r>
              <a:rPr lang="en-US" dirty="0"/>
              <a:t>Acupressure</a:t>
            </a:r>
          </a:p>
          <a:p>
            <a:pPr lvl="1"/>
            <a:r>
              <a:rPr lang="en-US" dirty="0"/>
              <a:t>Aromatherapy (spearmint, lemon, peppermint)</a:t>
            </a:r>
          </a:p>
          <a:p>
            <a:pPr lvl="1"/>
            <a:r>
              <a:rPr lang="en-US" dirty="0"/>
              <a:t>Hypnosis, breathing</a:t>
            </a:r>
          </a:p>
          <a:p>
            <a:pPr lvl="1"/>
            <a:r>
              <a:rPr lang="en-US" dirty="0"/>
              <a:t>[acupuncture]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020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Integrative Pain Management</a:t>
            </a:r>
          </a:p>
        </p:txBody>
      </p:sp>
      <p:sp>
        <p:nvSpPr>
          <p:cNvPr id="547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609600"/>
            <a:ext cx="7772400" cy="1143000"/>
          </a:xfrm>
          <a:noFill/>
          <a:ln/>
        </p:spPr>
        <p:txBody>
          <a:bodyPr vert="horz" lIns="92075" tIns="46038" rIns="92075" bIns="46038" rtlCol="0" anchor="ctr">
            <a:normAutofit/>
          </a:bodyPr>
          <a:lstStyle/>
          <a:p>
            <a:r>
              <a:rPr lang="en-US" sz="4800"/>
              <a:t>Our Team</a:t>
            </a:r>
            <a:r>
              <a:rPr lang="en-US"/>
              <a:t> </a:t>
            </a:r>
            <a:r>
              <a:rPr lang="en-US" b="0"/>
              <a:t> </a:t>
            </a:r>
          </a:p>
        </p:txBody>
      </p:sp>
      <p:pic>
        <p:nvPicPr>
          <p:cNvPr id="547843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"/>
            <a:ext cx="85344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47844" name="Rectangle 4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chemeClr val="bg1"/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chemeClr val="bg1"/>
              </a:solidFill>
              <a:latin typeface="Helvetica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>
              <a:solidFill>
                <a:schemeClr val="bg1"/>
              </a:solidFill>
              <a:latin typeface="Helvetica" charset="0"/>
            </a:endParaRPr>
          </a:p>
        </p:txBody>
      </p:sp>
      <p:sp>
        <p:nvSpPr>
          <p:cNvPr id="547845" name="Rectangle 5"/>
          <p:cNvSpPr>
            <a:spLocks noChangeArrowheads="1"/>
          </p:cNvSpPr>
          <p:nvPr/>
        </p:nvSpPr>
        <p:spPr bwMode="auto">
          <a:xfrm>
            <a:off x="2209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0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64629" y="238239"/>
            <a:ext cx="7772400" cy="762000"/>
          </a:xfrm>
        </p:spPr>
        <p:txBody>
          <a:bodyPr/>
          <a:lstStyle/>
          <a:p>
            <a:r>
              <a:rPr lang="en-US" sz="3600" dirty="0">
                <a:latin typeface="Arial" charset="0"/>
              </a:rPr>
              <a:t>	Self-Care Toolkits: Tools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9317" y="1152639"/>
            <a:ext cx="7048500" cy="51586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Acupressure-pencil erasers, massage pens</a:t>
            </a:r>
          </a:p>
          <a:p>
            <a:pPr>
              <a:lnSpc>
                <a:spcPct val="90000"/>
              </a:lnSpc>
            </a:pPr>
            <a:r>
              <a:rPr lang="en-US" dirty="0"/>
              <a:t>Aromatherapy-0ils or patches</a:t>
            </a:r>
          </a:p>
          <a:p>
            <a:pPr>
              <a:lnSpc>
                <a:spcPct val="90000"/>
              </a:lnSpc>
            </a:pPr>
            <a:r>
              <a:rPr lang="en-US" dirty="0"/>
              <a:t>Distraction/Art Therapies</a:t>
            </a:r>
          </a:p>
          <a:p>
            <a:pPr>
              <a:lnSpc>
                <a:spcPct val="90000"/>
              </a:lnSpc>
            </a:pPr>
            <a:r>
              <a:rPr lang="en-US" dirty="0"/>
              <a:t>Mind/Body Skills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Breathing-pinwheels and bubbles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PMR-stress ball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Imagery-glitter wand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Biofeedback-</a:t>
            </a:r>
            <a:r>
              <a:rPr lang="en-US" dirty="0" err="1"/>
              <a:t>biodots</a:t>
            </a:r>
            <a:r>
              <a:rPr lang="en-US" dirty="0"/>
              <a:t>, </a:t>
            </a:r>
            <a:r>
              <a:rPr lang="en-US" dirty="0" err="1"/>
              <a:t>dermatherms</a:t>
            </a:r>
            <a:r>
              <a:rPr lang="en-US" dirty="0"/>
              <a:t>, gadgets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*Classic Video-No Tears, No Fears</a:t>
            </a:r>
          </a:p>
          <a:p>
            <a:pPr>
              <a:lnSpc>
                <a:spcPct val="90000"/>
              </a:lnSpc>
            </a:pPr>
            <a:r>
              <a:rPr lang="en-US" dirty="0"/>
              <a:t>Rewards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Stickers, toys, certificates </a:t>
            </a:r>
          </a:p>
          <a:p>
            <a:pPr>
              <a:lnSpc>
                <a:spcPct val="90000"/>
              </a:lnSpc>
            </a:pPr>
            <a:r>
              <a:rPr lang="en-US" dirty="0"/>
              <a:t>Sleep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Delta Sleep System CD</a:t>
            </a:r>
            <a:r>
              <a:rPr lang="ja-JP" altLang="en-US" dirty="0"/>
              <a:t>’</a:t>
            </a:r>
            <a:r>
              <a:rPr lang="en-US" dirty="0"/>
              <a:t>s or </a:t>
            </a:r>
            <a:r>
              <a:rPr lang="en-US" dirty="0" err="1"/>
              <a:t>iPOD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High Tech</a:t>
            </a:r>
          </a:p>
          <a:p>
            <a:pPr lvl="1">
              <a:lnSpc>
                <a:spcPct val="90000"/>
              </a:lnSpc>
            </a:pPr>
            <a:r>
              <a:rPr lang="en-US" dirty="0" err="1"/>
              <a:t>iPad</a:t>
            </a:r>
            <a:r>
              <a:rPr lang="en-US" dirty="0"/>
              <a:t>, Alpha </a:t>
            </a:r>
            <a:r>
              <a:rPr lang="en-US" dirty="0" err="1"/>
              <a:t>Stim</a:t>
            </a:r>
            <a:r>
              <a:rPr lang="en-US" dirty="0"/>
              <a:t>, AVE, BF computer for ward</a:t>
            </a:r>
          </a:p>
        </p:txBody>
      </p:sp>
      <p:pic>
        <p:nvPicPr>
          <p:cNvPr id="578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-836613"/>
            <a:ext cx="91646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421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7620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latin typeface="Arial" charset="0"/>
              </a:rPr>
              <a:t>Self-Care Toolkits: Techniques</a:t>
            </a:r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9439" y="2518913"/>
            <a:ext cx="65151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u="sng" dirty="0"/>
              <a:t>Patient Handouts </a:t>
            </a:r>
          </a:p>
          <a:p>
            <a:pPr>
              <a:lnSpc>
                <a:spcPct val="90000"/>
              </a:lnSpc>
              <a:buFont typeface="Wingdings" charset="0"/>
              <a:buChar char="ü"/>
            </a:pPr>
            <a:r>
              <a:rPr lang="en-US" sz="2600" dirty="0"/>
              <a:t>Breathing</a:t>
            </a:r>
          </a:p>
          <a:p>
            <a:pPr>
              <a:lnSpc>
                <a:spcPct val="90000"/>
              </a:lnSpc>
              <a:buFont typeface="Wingdings" charset="0"/>
              <a:buChar char="ü"/>
            </a:pPr>
            <a:r>
              <a:rPr lang="en-US" sz="2600" dirty="0"/>
              <a:t>Progressive Muscle Relaxation</a:t>
            </a:r>
          </a:p>
          <a:p>
            <a:pPr>
              <a:lnSpc>
                <a:spcPct val="90000"/>
              </a:lnSpc>
              <a:buFont typeface="Wingdings" charset="0"/>
              <a:buChar char="ü"/>
            </a:pPr>
            <a:r>
              <a:rPr lang="en-US" sz="2600" dirty="0"/>
              <a:t>Imagery and Meditation</a:t>
            </a:r>
          </a:p>
          <a:p>
            <a:pPr>
              <a:lnSpc>
                <a:spcPct val="90000"/>
              </a:lnSpc>
              <a:buFont typeface="Wingdings" charset="0"/>
              <a:buChar char="ü"/>
            </a:pPr>
            <a:r>
              <a:rPr lang="en-US" sz="2600" dirty="0"/>
              <a:t>Positive Self-Talk</a:t>
            </a:r>
          </a:p>
          <a:p>
            <a:pPr>
              <a:lnSpc>
                <a:spcPct val="90000"/>
              </a:lnSpc>
              <a:buFont typeface="Wingdings" charset="0"/>
              <a:buChar char="ü"/>
            </a:pPr>
            <a:r>
              <a:rPr lang="en-US" sz="2600" dirty="0"/>
              <a:t>Aromatherapy Info</a:t>
            </a:r>
          </a:p>
          <a:p>
            <a:pPr>
              <a:lnSpc>
                <a:spcPct val="90000"/>
              </a:lnSpc>
              <a:buFont typeface="Wingdings" charset="0"/>
              <a:buChar char="ü"/>
            </a:pPr>
            <a:r>
              <a:rPr lang="en-US" sz="2600" dirty="0"/>
              <a:t>Acupressure Point Locations</a:t>
            </a:r>
          </a:p>
          <a:p>
            <a:pPr>
              <a:lnSpc>
                <a:spcPct val="90000"/>
              </a:lnSpc>
              <a:buFont typeface="Wingdings" charset="0"/>
              <a:buChar char="ü"/>
            </a:pPr>
            <a:r>
              <a:rPr lang="en-US" sz="2600" dirty="0"/>
              <a:t>Calendars</a:t>
            </a:r>
          </a:p>
          <a:p>
            <a:pPr>
              <a:lnSpc>
                <a:spcPct val="90000"/>
              </a:lnSpc>
              <a:buFont typeface="Wingdings" charset="0"/>
              <a:buChar char="ü"/>
            </a:pPr>
            <a:r>
              <a:rPr lang="en-US" sz="2600" dirty="0"/>
              <a:t>Parent Coaching Tips/Role in Self-</a:t>
            </a:r>
            <a:r>
              <a:rPr lang="en-US" sz="2600" dirty="0" err="1"/>
              <a:t>Reg</a:t>
            </a:r>
            <a:endParaRPr lang="en-US" sz="26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pic>
        <p:nvPicPr>
          <p:cNvPr id="70758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2" y="-836613"/>
            <a:ext cx="9164638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589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Comfort Kit for </a:t>
            </a:r>
            <a:br>
              <a:rPr lang="en-US" dirty="0"/>
            </a:br>
            <a:r>
              <a:rPr lang="en-US" dirty="0"/>
              <a:t>Kids &amp; Families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82894" y="2316194"/>
            <a:ext cx="6494854" cy="3657599"/>
          </a:xfrm>
        </p:spPr>
        <p:txBody>
          <a:bodyPr/>
          <a:lstStyle/>
          <a:p>
            <a:r>
              <a:rPr lang="en-US" dirty="0"/>
              <a:t>Best of currently available psychological/behavioral strategies</a:t>
            </a:r>
          </a:p>
          <a:p>
            <a:r>
              <a:rPr lang="en-US" dirty="0"/>
              <a:t>Self-care design</a:t>
            </a:r>
          </a:p>
          <a:p>
            <a:r>
              <a:rPr lang="en-US" dirty="0"/>
              <a:t>Booklet for kids with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exercises</a:t>
            </a:r>
            <a:r>
              <a:rPr lang="ja-JP" altLang="en-US" dirty="0">
                <a:latin typeface="Arial"/>
              </a:rPr>
              <a:t>”</a:t>
            </a:r>
            <a:endParaRPr lang="en-US" dirty="0"/>
          </a:p>
          <a:p>
            <a:r>
              <a:rPr lang="en-US" dirty="0"/>
              <a:t>Booklet for parents to be good coach</a:t>
            </a:r>
          </a:p>
          <a:p>
            <a:r>
              <a:rPr lang="en-US" dirty="0"/>
              <a:t>Items to make it fun</a:t>
            </a:r>
          </a:p>
          <a:p>
            <a:r>
              <a:rPr lang="en-US" dirty="0"/>
              <a:t>Trial of 100 kids (day surgery)</a:t>
            </a:r>
          </a:p>
        </p:txBody>
      </p:sp>
    </p:spTree>
    <p:extLst>
      <p:ext uri="{BB962C8B-B14F-4D97-AF65-F5344CB8AC3E}">
        <p14:creationId xmlns:p14="http://schemas.microsoft.com/office/powerpoint/2010/main" val="1282177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5587" name="Picture 3" descr="C:\Documents and Settings\CULB8775\Desktop\box-exteri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28600"/>
            <a:ext cx="6477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18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10</TotalTime>
  <Words>633</Words>
  <Application>Microsoft Office PowerPoint</Application>
  <PresentationFormat>Widescreen</PresentationFormat>
  <Paragraphs>136</Paragraphs>
  <Slides>23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Century Gothic</vt:lpstr>
      <vt:lpstr>Helvetica</vt:lpstr>
      <vt:lpstr>Times New Roman</vt:lpstr>
      <vt:lpstr>Wingdings</vt:lpstr>
      <vt:lpstr>Mesh</vt:lpstr>
      <vt:lpstr>Acrobat Document</vt:lpstr>
      <vt:lpstr>Comfort Kits for Everyone!</vt:lpstr>
      <vt:lpstr>PowerPoint Presentation</vt:lpstr>
      <vt:lpstr>PowerPoint Presentation</vt:lpstr>
      <vt:lpstr>Mapping:  Symptoms X Therapies</vt:lpstr>
      <vt:lpstr>Our Team  </vt:lpstr>
      <vt:lpstr> Self-Care Toolkits: Tools</vt:lpstr>
      <vt:lpstr>Self-Care Toolkits: Techniques</vt:lpstr>
      <vt:lpstr>Comfort Kit for  Kids &amp; Families</vt:lpstr>
      <vt:lpstr>PowerPoint Presentation</vt:lpstr>
      <vt:lpstr>PowerPoint Presentation</vt:lpstr>
      <vt:lpstr>PowerPoint Presentation</vt:lpstr>
      <vt:lpstr>Pilot Study</vt:lpstr>
      <vt:lpstr>Day Surgery</vt:lpstr>
      <vt:lpstr>Pilot Study Preliminary Results</vt:lpstr>
      <vt:lpstr>Pilot Study Preliminary Results II</vt:lpstr>
      <vt:lpstr>PowerPoint Presentation</vt:lpstr>
      <vt:lpstr>PowerPoint Presentation</vt:lpstr>
      <vt:lpstr>PowerPoint Presentation</vt:lpstr>
      <vt:lpstr>Phase I</vt:lpstr>
      <vt:lpstr>Mini Comfort Kit Contents </vt:lpstr>
      <vt:lpstr>Phase II </vt:lpstr>
      <vt:lpstr>Comfort Kit Contents Other Options </vt:lpstr>
      <vt:lpstr>Phase III</vt:lpstr>
    </vt:vector>
  </TitlesOfParts>
  <Company>PrairieCare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Culbert, MD</dc:creator>
  <cp:lastModifiedBy>Laura M Alagna</cp:lastModifiedBy>
  <cp:revision>3</cp:revision>
  <dcterms:created xsi:type="dcterms:W3CDTF">2018-05-11T14:01:38Z</dcterms:created>
  <dcterms:modified xsi:type="dcterms:W3CDTF">2022-03-29T19:28:05Z</dcterms:modified>
</cp:coreProperties>
</file>